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72" r:id="rId5"/>
    <p:sldId id="326" r:id="rId6"/>
    <p:sldId id="334" r:id="rId7"/>
    <p:sldId id="353" r:id="rId8"/>
    <p:sldId id="328" r:id="rId9"/>
    <p:sldId id="329" r:id="rId10"/>
    <p:sldId id="333" r:id="rId11"/>
    <p:sldId id="357" r:id="rId12"/>
    <p:sldId id="354" r:id="rId13"/>
    <p:sldId id="335" r:id="rId14"/>
    <p:sldId id="331" r:id="rId15"/>
    <p:sldId id="356" r:id="rId16"/>
    <p:sldId id="332" r:id="rId17"/>
    <p:sldId id="339" r:id="rId18"/>
    <p:sldId id="330" r:id="rId19"/>
    <p:sldId id="358" r:id="rId20"/>
    <p:sldId id="341" r:id="rId21"/>
    <p:sldId id="355" r:id="rId22"/>
    <p:sldId id="338" r:id="rId23"/>
    <p:sldId id="340" r:id="rId24"/>
    <p:sldId id="343" r:id="rId25"/>
    <p:sldId id="344" r:id="rId26"/>
    <p:sldId id="347" r:id="rId27"/>
    <p:sldId id="345" r:id="rId28"/>
    <p:sldId id="348" r:id="rId29"/>
    <p:sldId id="352" r:id="rId30"/>
    <p:sldId id="35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voynev, Aleksandr" initials="DA" lastIdx="1" clrIdx="0">
    <p:extLst>
      <p:ext uri="{19B8F6BF-5375-455C-9EA6-DF929625EA0E}">
        <p15:presenceInfo xmlns:p15="http://schemas.microsoft.com/office/powerpoint/2012/main" userId="S-1-5-21-4065320180-1151811689-1206101214-68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  <a:srgbClr val="DE4D0C"/>
    <a:srgbClr val="21FF21"/>
    <a:srgbClr val="C7F3F3"/>
    <a:srgbClr val="00ABB9"/>
    <a:srgbClr val="333399"/>
    <a:srgbClr val="6600CC"/>
    <a:srgbClr val="00808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31752" autoAdjust="0"/>
  </p:normalViewPr>
  <p:slideViewPr>
    <p:cSldViewPr>
      <p:cViewPr varScale="1">
        <p:scale>
          <a:sx n="23" d="100"/>
          <a:sy n="23" d="100"/>
        </p:scale>
        <p:origin x="2748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ECD21-98D8-4CFE-8DB5-386B1EE162D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688DA-AF05-4087-8914-62AE43B44B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9346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92E11-780B-4A77-A426-B1C68529E964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6F8D8-A1A2-40BB-8D7A-020AC56A6E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280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49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мысках идти не стоит - быстро устанут ноги.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Зигзаг: разворот лицом к склону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Спуск: не работает амортизация в стопе, икрах из-за ботинка. Палки предварительно удлиняем.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Траверс: грузить верхний рант обуви (чтобы не подвернуть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ногу).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Кошки на мокрой траве.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984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данном примере лучший вариант – сделать</a:t>
            </a:r>
            <a:r>
              <a:rPr lang="ru-RU" baseline="0" dirty="0" smtClean="0"/>
              <a:t> крюк, но выйти на гребень и не идти траверсом.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403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Сначала при страшных катаклизмах, наездов плиты на плиту, образовались горы. Теперь горы только разрушаются (ледник, дожди, ветер, землетрясения, антропогенные). Растут только вулканы.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Осыпь - Результат эрозии. Ч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ем выше - тем круче. Ниже крупнее, слежавшиеся, более гладкие. Выше мельче, живее, острее.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205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Морена - Результат работы ледника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797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осыпях тропы – редкость. Поэтому дорогу отмечают турами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589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Движение – плотной группой, чтобы спущенный</a:t>
            </a:r>
            <a:r>
              <a:rPr lang="ru-RU" sz="1200" baseline="0" dirty="0" smtClean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камень не смог разогнаться.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Камень! – осмотреться, увернуться. Нет возможности увернуться – под рюкзак.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Тонкий слой осыпи на плите, лбах - самый опасный и сложный</a:t>
            </a:r>
            <a:endParaRPr lang="ru-RU" sz="1200" b="0" i="0" dirty="0" smtClean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Ногу грузим плавно. Грузим ребро </a:t>
            </a: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ботинка</a:t>
            </a:r>
            <a:r>
              <a:rPr lang="ru-RU" sz="1200" baseline="0" dirty="0" smtClean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выше </a:t>
            </a:r>
            <a:r>
              <a:rPr lang="ru-RU" sz="1200" dirty="0" smtClean="0">
                <a:solidFill>
                  <a:srgbClr val="222222"/>
                </a:solidFill>
                <a:latin typeface="arial" panose="020B0604020202020204" pitchFamily="34" charset="0"/>
              </a:rPr>
              <a:t>по склону.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943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Лучше идти по гребню. Ложбина собирает камни</a:t>
            </a:r>
            <a:endParaRPr lang="ru-R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541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– правильно, Б -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неправильно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видим под собой другую группу – ждем, когда из под нас уйдут.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Собираемся на поворотах. Ледоруб, альпеншток выше по склону. На повороте крутимся лицом к склону, ледоруб\альпеншток перехватываем, не теряя страховки.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0252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Рассмотрим</a:t>
            </a:r>
            <a:r>
              <a:rPr lang="ru-RU" baseline="0" dirty="0" smtClean="0"/>
              <a:t> передвижение по осыпям в 3 измерениях: Размер осыпи, тип осыпи и направление движения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994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Любая слежавшаяся по горизонтали</a:t>
            </a:r>
            <a:r>
              <a:rPr lang="ru-RU" baseline="0" dirty="0" smtClean="0"/>
              <a:t> - хорошо</a:t>
            </a:r>
            <a:endParaRPr lang="ru-RU" dirty="0" smtClean="0"/>
          </a:p>
          <a:p>
            <a:r>
              <a:rPr lang="ru-RU" dirty="0" smtClean="0"/>
              <a:t>Слежавшаяся мелкая на склоне – конгломерат (о нем ниже)</a:t>
            </a:r>
          </a:p>
          <a:p>
            <a:r>
              <a:rPr lang="ru-RU" dirty="0" smtClean="0"/>
              <a:t>Спуск</a:t>
            </a:r>
            <a:r>
              <a:rPr lang="ru-RU" baseline="0" dirty="0" smtClean="0"/>
              <a:t> по слежавшейся – нагрузка на колени. Лучше по живой</a:t>
            </a:r>
          </a:p>
          <a:p>
            <a:endParaRPr lang="ru-RU" baseline="0" dirty="0" smtClean="0"/>
          </a:p>
          <a:p>
            <a:r>
              <a:rPr lang="ru-RU" baseline="0" dirty="0" smtClean="0"/>
              <a:t>Живой горизонтали не бывает</a:t>
            </a:r>
          </a:p>
          <a:p>
            <a:r>
              <a:rPr lang="ru-RU" dirty="0" smtClean="0"/>
              <a:t>Траверс, подъем по живой – тяжело</a:t>
            </a:r>
          </a:p>
          <a:p>
            <a:r>
              <a:rPr lang="ru-RU" dirty="0" smtClean="0"/>
              <a:t>Спуск по живой (средней, мелкой) - песня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306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походах 1 </a:t>
            </a:r>
            <a:r>
              <a:rPr lang="ru-RU" dirty="0" err="1" smtClean="0"/>
              <a:t>к.с</a:t>
            </a:r>
            <a:r>
              <a:rPr lang="ru-RU" dirty="0" smtClean="0"/>
              <a:t>. в основном ходят по тропам</a:t>
            </a:r>
          </a:p>
          <a:p>
            <a:r>
              <a:rPr lang="ru-RU" dirty="0" smtClean="0"/>
              <a:t>Травянистые и осыпные склоны – тоже будут, но в меньшей степени</a:t>
            </a:r>
          </a:p>
          <a:p>
            <a:r>
              <a:rPr lang="ru-RU" dirty="0" smtClean="0"/>
              <a:t>На конгломерат лучше смотреть со стороны</a:t>
            </a:r>
          </a:p>
          <a:p>
            <a:r>
              <a:rPr lang="ru-RU" dirty="0" smtClean="0"/>
              <a:t>Скалы – в походах 1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к.с</a:t>
            </a:r>
            <a:r>
              <a:rPr lang="ru-RU" baseline="0" dirty="0" smtClean="0"/>
              <a:t>. В основном встречаются в виде бараньих лбов при подходе к перевалу.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205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внешним признакам можно определить, насколько осыпь слежавшаяся.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Мертвая покрыта травой, лишайниками, темнее по цвету. Живая – пыльная.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Способ работает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только в популярных местах (перевал ходят хотя бы раз в сезон-два). Если на осыпи раньше никого весом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&lt;100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кг не было – возможно, вы первый, кто приведет камень в движение.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Всегда ожидать худшего. Быть готовым, что камень живой</a:t>
            </a:r>
            <a:endParaRPr lang="ru-R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1848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Бывает только живая. Исключение: высохшие русла рек.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19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Спуск - страшновато, т.к. с тобой едет очень большая масса.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980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Один из самых интересных рельефов. Включает элементы скалолазания. Прыгать «по верхушечкам» (только в сухую погоду). Не теряем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mgh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Палки – спорная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тема. Уменьшаю скорость, но помогают держать равновесие.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5381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сухой - это цемент. Ступень не выбьешь, надо выпиливать ребром подошвы. Можно делать ступени ледорубом</a:t>
            </a:r>
            <a:b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размокнет - становится нестабильным и очень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камнеопасным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Часто образуется рядом с реками. Вымывается,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верхняя обваливается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Ногу стараемся ставить на траву, камни.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6111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походах 1-2 </a:t>
            </a:r>
            <a:r>
              <a:rPr lang="ru-RU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к.с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Встречаются в виде бараньих лбов, разрушенных скал. 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Бараньи лбы - выходы твердых скальных пород, отполированных ледником.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подходах к перевалу - висячая долина обрывается лбами. Бывает, что подход тяжелее перевального взлета из-за лбов.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8298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Серьезные скалы: первый участник идет с нижней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страховкой (динамической веревкой),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промежуточными точками.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Какие опасности при срыве? - Рывок: разрыв веревки, обвязки, травма от обвязки</a:t>
            </a: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Сила рывка зависит от: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 Характеристик верёвки;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</a:t>
            </a:r>
            <a:r>
              <a:rPr lang="ru-RU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Фактора падения (</a:t>
            </a:r>
            <a:r>
              <a:rPr lang="ru-RU" sz="1200" b="0" i="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Fall</a:t>
            </a:r>
            <a:r>
              <a:rPr lang="ru-RU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-фактор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 Массы сорвавшегося человека;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 Прочей мелочи (рельеф,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утягивание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узлов, обвязка)</a:t>
            </a:r>
            <a:endParaRPr lang="ru-RU" dirty="0" smtClean="0"/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Основная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зависимость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силы рывка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высоты падения, а от чисто геометрической величины - отношения </a:t>
            </a:r>
            <a:r>
              <a:rPr lang="ru-RU" dirty="0" smtClean="0"/>
              <a:t>высоты</a:t>
            </a:r>
            <a:r>
              <a:rPr lang="ru-RU" baseline="0" dirty="0" smtClean="0"/>
              <a:t> </a:t>
            </a:r>
            <a:r>
              <a:rPr lang="ru-RU" baseline="0" dirty="0" smtClean="0"/>
              <a:t>падения к длине веревки, называемого </a:t>
            </a:r>
            <a:r>
              <a:rPr lang="ru-RU" baseline="0" dirty="0" smtClean="0"/>
              <a:t>«фактором рывка».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Пример: фактор 1, 20м против фактора 2, 1 м. 1м с фактором 2 хуже. Потому что компенсирует длина динамической веревки.</a:t>
            </a: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8636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Разные факторы рывка. Больше 2: только на </a:t>
            </a:r>
            <a:r>
              <a:rPr lang="en-US" dirty="0" smtClean="0"/>
              <a:t>Via-</a:t>
            </a:r>
            <a:r>
              <a:rPr lang="en-US" dirty="0" err="1" smtClean="0"/>
              <a:t>ferrata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где часть расстояния пролетается скользящим карабином по стальному тросу.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989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Некоторые неочевидные нюансы, которые могли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рассказать на лекции по снаряжению:</a:t>
            </a: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Ботинки - держат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голеностоп: обязательно при прохождении осыпного склона. Иначе – вывих стопы и пр. </a:t>
            </a:r>
            <a:r>
              <a:rPr lang="ru-RU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Вибрам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держит на камнях. Жесткая подошва, крепкий ботинок – не дадут камням отбить стопы и камни.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Каски – Существует мнение, что можно «доработать» строительную каску и идти в единичку с ней. Лучше - раскошелиться на удобную. Не должно быть желания снять каску из-за того, что в ней не удобно. Должно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быть удобно и в жару, и в холод, и в солнце, и в дождь.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Одежда - Закрыты колени и локти. В начале похода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поцарапаетесь травой – потом на высоте будет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долго заживать.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Палки – разгружать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колени, держать равновесие. Слишком сильно не грузить (особенно телескопические). Когда страшно - «Альпенштоком».</a:t>
            </a: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Ледоруб – когда с палками страшно.</a:t>
            </a: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Рюкзак – Если нет возможности увернуться от камней – использовать как щит.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723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651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094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Тропе нужно верить, её проверили поколения туристов до вас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Скотские тропы - удобно на траверсе, но не увлекаться: у туристов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животных разные цели</a:t>
            </a:r>
          </a:p>
          <a:p>
            <a:endParaRPr lang="ru-RU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Даже на тропах постоянно встречаются камни и ямы. Стараться не менять высоту центра масс и не тратить энергию.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594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r>
              <a:rPr lang="ru-RU" baseline="0" dirty="0" smtClean="0"/>
              <a:t> могут изрезать склон горизонтальными тропами. Нам они нужны только для траверса.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32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Трава в горах встречается совершенно разная:</a:t>
            </a:r>
            <a:r>
              <a:rPr lang="ru-RU" baseline="0" dirty="0" smtClean="0"/>
              <a:t> от альпийских лугов до травы выше головы.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98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Казалось бы, чего бояться в зеленке? Однако, как видите, уже в самом начале похода вас будут подстерегать опасности.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Каски надеваем даже на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травянистом склоне.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высокой траве - если нет тропы, не идти по следам друг друга: впереди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идущий примял траву, идти по ней сложнее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F8D8-A1A2-40BB-8D7A-020AC56A6E0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74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logo_for_blank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779" y="5713536"/>
            <a:ext cx="1314442" cy="643606"/>
          </a:xfrm>
          <a:prstGeom prst="rect">
            <a:avLst/>
          </a:prstGeom>
        </p:spPr>
      </p:pic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2285984" y="142853"/>
            <a:ext cx="4572032" cy="41433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1178707" y="4357689"/>
            <a:ext cx="6786586" cy="357195"/>
          </a:xfr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1178707" y="4786322"/>
            <a:ext cx="6786586" cy="285757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Имя и фамилия презентующего</a:t>
            </a:r>
            <a:endParaRPr lang="ru-RU" dirty="0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7215206" y="6215082"/>
            <a:ext cx="1571612" cy="428628"/>
          </a:xfrm>
        </p:spPr>
        <p:txBody>
          <a:bodyPr>
            <a:normAutofit/>
          </a:bodyPr>
          <a:lstStyle>
            <a:lvl1pPr marL="0" indent="0" algn="r">
              <a:buNone/>
              <a:defRPr sz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fld id="{B9C0E502-8AC4-4F00-B747-F7EE8579F28F}" type="datetime1">
              <a:rPr lang="ru-RU" smtClean="0"/>
              <a:t>18.01.2012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Выделение текстовой информации внутри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/>
          </p:cNvSpPr>
          <p:nvPr userDrawn="1"/>
        </p:nvSpPr>
        <p:spPr bwMode="auto">
          <a:xfrm>
            <a:off x="107125" y="99000"/>
            <a:ext cx="8928000" cy="6660000"/>
          </a:xfrm>
          <a:prstGeom prst="rect">
            <a:avLst/>
          </a:prstGeom>
          <a:solidFill>
            <a:srgbClr val="46464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258127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532159-E0FE-4079-B261-92C035602B63}" type="datetime1">
              <a:rPr lang="ru-RU" smtClean="0"/>
              <a:t>28.05.2018</a:t>
            </a:fld>
            <a:endParaRPr lang="ru-RU" dirty="0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1954" y="6356350"/>
            <a:ext cx="21097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en-CA" dirty="0" smtClean="0"/>
              <a:t>      |</a:t>
            </a:r>
            <a:endParaRPr lang="ru-RU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42844" y="3038773"/>
            <a:ext cx="885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Спасибо!</a:t>
            </a:r>
            <a:endParaRPr lang="ru-RU" sz="2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криншо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001024" y="928670"/>
            <a:ext cx="64294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 userDrawn="1"/>
        </p:nvSpPr>
        <p:spPr>
          <a:xfrm>
            <a:off x="0" y="1142984"/>
            <a:ext cx="9144000" cy="57150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47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+ описание цифр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logo_for_blank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779" y="5713536"/>
            <a:ext cx="1314442" cy="643606"/>
          </a:xfrm>
          <a:prstGeom prst="rect">
            <a:avLst/>
          </a:prstGeom>
        </p:spPr>
      </p:pic>
      <p:sp>
        <p:nvSpPr>
          <p:cNvPr id="12" name="Рисунок 11"/>
          <p:cNvSpPr>
            <a:spLocks noGrp="1"/>
          </p:cNvSpPr>
          <p:nvPr>
            <p:ph type="pic" sz="quarter" idx="10"/>
          </p:nvPr>
        </p:nvSpPr>
        <p:spPr>
          <a:xfrm>
            <a:off x="2285984" y="142853"/>
            <a:ext cx="4572032" cy="41433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1178707" y="4357689"/>
            <a:ext cx="6786586" cy="357195"/>
          </a:xfr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1178707" y="4786322"/>
            <a:ext cx="6786586" cy="285757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Имя и фамилия презентующего</a:t>
            </a:r>
            <a:endParaRPr lang="ru-RU" dirty="0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7215206" y="6215082"/>
            <a:ext cx="1571612" cy="428628"/>
          </a:xfrm>
        </p:spPr>
        <p:txBody>
          <a:bodyPr>
            <a:normAutofit/>
          </a:bodyPr>
          <a:lstStyle>
            <a:lvl1pPr marL="0" indent="0" algn="r">
              <a:buNone/>
              <a:defRPr sz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fld id="{60B161B3-13A9-4572-8FF1-1C509C23CC7E}" type="datetime1">
              <a:rPr lang="ru-RU" smtClean="0"/>
              <a:t>18.01.2012</a:t>
            </a:fld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000892" y="50004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*</a:t>
            </a:r>
            <a:endParaRPr lang="ru-RU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4" hasCustomPrompt="1"/>
          </p:nvPr>
        </p:nvSpPr>
        <p:spPr>
          <a:xfrm>
            <a:off x="500034" y="6215082"/>
            <a:ext cx="2714644" cy="428628"/>
          </a:xfrm>
        </p:spPr>
        <p:txBody>
          <a:bodyPr>
            <a:normAutofit/>
          </a:bodyPr>
          <a:lstStyle>
            <a:lvl1pPr marL="0" indent="0" algn="l">
              <a:buNone/>
              <a:defRPr sz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Описание цифры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/>
          </p:cNvSpPr>
          <p:nvPr userDrawn="1"/>
        </p:nvSpPr>
        <p:spPr bwMode="auto">
          <a:xfrm>
            <a:off x="107125" y="99000"/>
            <a:ext cx="8928000" cy="6660000"/>
          </a:xfrm>
          <a:prstGeom prst="rect">
            <a:avLst/>
          </a:prstGeom>
          <a:solidFill>
            <a:srgbClr val="464646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258127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082FB0-5156-4904-8135-372E433B8994}" type="datetime1">
              <a:rPr lang="ru-RU" smtClean="0"/>
              <a:t>28.05.2018</a:t>
            </a:fld>
            <a:endParaRPr lang="ru-RU" dirty="0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1954" y="6356350"/>
            <a:ext cx="21097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en-CA" dirty="0" smtClean="0"/>
              <a:t>      |</a:t>
            </a:r>
            <a:endParaRPr lang="ru-RU" dirty="0"/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ыделение текстовой информации внутри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/>
          </p:cNvSpPr>
          <p:nvPr userDrawn="1"/>
        </p:nvSpPr>
        <p:spPr bwMode="auto">
          <a:xfrm>
            <a:off x="107125" y="99000"/>
            <a:ext cx="8928000" cy="666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258127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7221A87-F1C3-41B9-B94E-9A350413B5DC}" type="datetime1">
              <a:rPr lang="ru-RU" smtClean="0"/>
              <a:t>28.05.2018</a:t>
            </a:fld>
            <a:endParaRPr lang="ru-RU" dirty="0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1954" y="6356350"/>
            <a:ext cx="21097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en-CA" dirty="0" smtClean="0"/>
              <a:t>      |</a:t>
            </a:r>
            <a:endParaRPr lang="ru-RU" dirty="0"/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45259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BDB0-AF68-4B9D-BEE3-B93D1EAF7095}" type="datetime1">
              <a:rPr lang="ru-RU" smtClean="0"/>
              <a:t>28.05.2018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ru-RU" dirty="0" smtClean="0"/>
              <a:t>      |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8001024" y="928670"/>
            <a:ext cx="64294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9586" y="563545"/>
            <a:ext cx="685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0DAD46E-B077-46A3-9A30-4AE3F2A1A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63C5-E438-447D-8274-78FC79398CE2}" type="datetime1">
              <a:rPr lang="ru-RU" smtClean="0"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ru-RU" dirty="0" smtClean="0"/>
              <a:t>      |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8001024" y="928670"/>
            <a:ext cx="64294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DB8F-C0A1-41A1-AF88-60BF91E62C0C}" type="datetime1">
              <a:rPr lang="ru-RU" smtClean="0"/>
              <a:t>28.05.2018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ru-RU" dirty="0" smtClean="0"/>
              <a:t>      |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8001024" y="928670"/>
            <a:ext cx="64294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9413E-7601-4A50-8C31-EA560F4BB99E}" type="datetime1">
              <a:rPr lang="ru-RU" smtClean="0"/>
              <a:t>28.05.2018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ru-RU" dirty="0" smtClean="0"/>
              <a:t>      |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001024" y="928670"/>
            <a:ext cx="64294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D79ED-78E5-4C5E-88FE-B3BE97DDB772}" type="datetime1">
              <a:rPr lang="ru-RU" smtClean="0"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ru-RU" dirty="0" smtClean="0"/>
              <a:t>      |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8001024" y="928670"/>
            <a:ext cx="64294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9586" y="563545"/>
            <a:ext cx="6857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0DAD46E-B077-46A3-9A30-4AE3F2A1AD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611506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8127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115442C-6F96-4792-B18C-85A29881DE62}" type="datetime1">
              <a:rPr lang="ru-RU" smtClean="0"/>
              <a:t>28.05.2018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1954" y="6356350"/>
            <a:ext cx="21097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Data mining </a:t>
            </a:r>
            <a:r>
              <a:rPr lang="ru-RU" dirty="0" smtClean="0"/>
              <a:t>в </a:t>
            </a:r>
            <a:r>
              <a:rPr lang="en-US" dirty="0" smtClean="0"/>
              <a:t>X-fit</a:t>
            </a:r>
            <a:r>
              <a:rPr lang="en-CA" dirty="0" smtClean="0"/>
              <a:t>      |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7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8" r:id="rId10"/>
    <p:sldLayoutId id="2147483660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969696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1143000" y="4437112"/>
            <a:ext cx="6786586" cy="6429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>
                <a:solidFill>
                  <a:srgbClr val="464646"/>
                </a:solidFill>
                <a:sym typeface="Arial" pitchFamily="34" charset="0"/>
              </a:rPr>
              <a:t>Техника и тактика движения по скалам, осыпям, конгломерату и траве</a:t>
            </a:r>
            <a:endParaRPr lang="ru-RU" sz="2800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124542" y="5661248"/>
            <a:ext cx="6786586" cy="64294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rgbClr val="464646"/>
                </a:solidFill>
                <a:sym typeface="Arial" pitchFamily="34" charset="0"/>
              </a:rPr>
              <a:t>Двойнев Александр,</a:t>
            </a:r>
          </a:p>
          <a:p>
            <a:pPr algn="ctr"/>
            <a:r>
              <a:rPr lang="ru-RU" dirty="0" smtClean="0">
                <a:solidFill>
                  <a:srgbClr val="464646"/>
                </a:solidFill>
                <a:sym typeface="Arial" pitchFamily="34" charset="0"/>
              </a:rPr>
              <a:t>2018 г.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563545"/>
            <a:ext cx="4049342" cy="309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1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5"/>
            <a:ext cx="6842720" cy="9599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травянистому </a:t>
            </a:r>
            <a:r>
              <a:rPr lang="ru-RU" dirty="0" smtClean="0"/>
              <a:t>склону</a:t>
            </a:r>
            <a:r>
              <a:rPr lang="en-US" dirty="0" smtClean="0"/>
              <a:t>: </a:t>
            </a:r>
            <a:r>
              <a:rPr lang="ru-RU" dirty="0" smtClean="0"/>
              <a:t>тактика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80057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  <a:cs typeface="Arial" panose="020B0604020202020204" pitchFamily="34" charset="0"/>
              </a:rPr>
              <a:t>Подъем: прямо вверх, </a:t>
            </a:r>
            <a:r>
              <a:rPr lang="ru-RU" sz="2400" dirty="0" err="1" smtClean="0">
                <a:latin typeface="+mj-lt"/>
                <a:cs typeface="Arial" panose="020B0604020202020204" pitchFamily="34" charset="0"/>
              </a:rPr>
              <a:t>полуелочка</a:t>
            </a:r>
            <a:r>
              <a:rPr lang="ru-RU" sz="2400" dirty="0" smtClean="0">
                <a:latin typeface="+mj-lt"/>
                <a:cs typeface="Arial" panose="020B0604020202020204" pitchFamily="34" charset="0"/>
              </a:rPr>
              <a:t>, елочка, зигзаг (по мере увеличения крутизны склона)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  <a:cs typeface="Arial" panose="020B0604020202020204" pitchFamily="34" charset="0"/>
              </a:rPr>
              <a:t>Спуск: маленькими шажками. На колени </a:t>
            </a:r>
            <a:r>
              <a:rPr lang="ru-RU" sz="2400" dirty="0" err="1" smtClean="0">
                <a:latin typeface="+mj-lt"/>
                <a:cs typeface="Arial" panose="020B0604020202020204" pitchFamily="34" charset="0"/>
              </a:rPr>
              <a:t>саппорты</a:t>
            </a:r>
            <a:r>
              <a:rPr lang="ru-RU" sz="2400" dirty="0" smtClean="0">
                <a:latin typeface="+mj-lt"/>
                <a:cs typeface="Arial" panose="020B0604020202020204" pitchFamily="34" charset="0"/>
              </a:rPr>
              <a:t>. Перекладывать нагрузку с коленей на палки.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  <a:cs typeface="Arial" panose="020B0604020202020204" pitchFamily="34" charset="0"/>
              </a:rPr>
              <a:t>Траверс: нижнюю ногу поворачивать в долину. Лучше избегать: быстро устаешь. Спуститься до низу, дойти до гребня, подняться по нему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  <a:cs typeface="Arial" panose="020B0604020202020204" pitchFamily="34" charset="0"/>
              </a:rPr>
              <a:t>Крутая трава: альпеншток, ледоруб. Если совсем страшно - перила, на камень\человека. </a:t>
            </a:r>
          </a:p>
        </p:txBody>
      </p:sp>
    </p:spTree>
    <p:extLst>
      <p:ext uri="{BB962C8B-B14F-4D97-AF65-F5344CB8AC3E}">
        <p14:creationId xmlns:p14="http://schemas.microsoft.com/office/powerpoint/2010/main" val="4384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Трава: траверс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207343"/>
            <a:ext cx="8597694" cy="4592963"/>
          </a:xfrm>
          <a:prstGeom prst="rect">
            <a:avLst/>
          </a:prstGeom>
        </p:spPr>
      </p:pic>
      <p:sp>
        <p:nvSpPr>
          <p:cNvPr id="4" name="Улыбающееся лицо 3"/>
          <p:cNvSpPr/>
          <p:nvPr/>
        </p:nvSpPr>
        <p:spPr>
          <a:xfrm>
            <a:off x="8465105" y="4653136"/>
            <a:ext cx="300513" cy="28803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4499992" y="2492896"/>
            <a:ext cx="360040" cy="36004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270534" y="2886075"/>
            <a:ext cx="4130516" cy="2047875"/>
          </a:xfrm>
          <a:custGeom>
            <a:avLst/>
            <a:gdLst>
              <a:gd name="connsiteX0" fmla="*/ 4130516 w 4130516"/>
              <a:gd name="connsiteY0" fmla="*/ 2047875 h 2047875"/>
              <a:gd name="connsiteX1" fmla="*/ 2997041 w 4130516"/>
              <a:gd name="connsiteY1" fmla="*/ 1676400 h 2047875"/>
              <a:gd name="connsiteX2" fmla="*/ 2082641 w 4130516"/>
              <a:gd name="connsiteY2" fmla="*/ 1581150 h 2047875"/>
              <a:gd name="connsiteX3" fmla="*/ 1796891 w 4130516"/>
              <a:gd name="connsiteY3" fmla="*/ 1238250 h 2047875"/>
              <a:gd name="connsiteX4" fmla="*/ 1292066 w 4130516"/>
              <a:gd name="connsiteY4" fmla="*/ 914400 h 2047875"/>
              <a:gd name="connsiteX5" fmla="*/ 863441 w 4130516"/>
              <a:gd name="connsiteY5" fmla="*/ 914400 h 2047875"/>
              <a:gd name="connsiteX6" fmla="*/ 901541 w 4130516"/>
              <a:gd name="connsiteY6" fmla="*/ 590550 h 2047875"/>
              <a:gd name="connsiteX7" fmla="*/ 291941 w 4130516"/>
              <a:gd name="connsiteY7" fmla="*/ 504825 h 2047875"/>
              <a:gd name="connsiteX8" fmla="*/ 387191 w 4130516"/>
              <a:gd name="connsiteY8" fmla="*/ 266700 h 2047875"/>
              <a:gd name="connsiteX9" fmla="*/ 6191 w 4130516"/>
              <a:gd name="connsiteY9" fmla="*/ 190500 h 2047875"/>
              <a:gd name="connsiteX10" fmla="*/ 187166 w 4130516"/>
              <a:gd name="connsiteY10" fmla="*/ 0 h 204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30516" h="2047875">
                <a:moveTo>
                  <a:pt x="4130516" y="2047875"/>
                </a:moveTo>
                <a:cubicBezTo>
                  <a:pt x="3734434" y="1901031"/>
                  <a:pt x="3338353" y="1754187"/>
                  <a:pt x="2997041" y="1676400"/>
                </a:cubicBezTo>
                <a:cubicBezTo>
                  <a:pt x="2655729" y="1598613"/>
                  <a:pt x="2282666" y="1654175"/>
                  <a:pt x="2082641" y="1581150"/>
                </a:cubicBezTo>
                <a:cubicBezTo>
                  <a:pt x="1882616" y="1508125"/>
                  <a:pt x="1928653" y="1349375"/>
                  <a:pt x="1796891" y="1238250"/>
                </a:cubicBezTo>
                <a:cubicBezTo>
                  <a:pt x="1665129" y="1127125"/>
                  <a:pt x="1447641" y="968375"/>
                  <a:pt x="1292066" y="914400"/>
                </a:cubicBezTo>
                <a:cubicBezTo>
                  <a:pt x="1136491" y="860425"/>
                  <a:pt x="928528" y="968375"/>
                  <a:pt x="863441" y="914400"/>
                </a:cubicBezTo>
                <a:cubicBezTo>
                  <a:pt x="798354" y="860425"/>
                  <a:pt x="996791" y="658813"/>
                  <a:pt x="901541" y="590550"/>
                </a:cubicBezTo>
                <a:cubicBezTo>
                  <a:pt x="806291" y="522287"/>
                  <a:pt x="377666" y="558800"/>
                  <a:pt x="291941" y="504825"/>
                </a:cubicBezTo>
                <a:cubicBezTo>
                  <a:pt x="206216" y="450850"/>
                  <a:pt x="434816" y="319087"/>
                  <a:pt x="387191" y="266700"/>
                </a:cubicBezTo>
                <a:cubicBezTo>
                  <a:pt x="339566" y="214312"/>
                  <a:pt x="39528" y="234950"/>
                  <a:pt x="6191" y="190500"/>
                </a:cubicBezTo>
                <a:cubicBezTo>
                  <a:pt x="-27146" y="146050"/>
                  <a:pt x="80010" y="73025"/>
                  <a:pt x="187166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2836002" y="2838450"/>
            <a:ext cx="5565048" cy="2085975"/>
          </a:xfrm>
          <a:custGeom>
            <a:avLst/>
            <a:gdLst>
              <a:gd name="connsiteX0" fmla="*/ 5565048 w 5565048"/>
              <a:gd name="connsiteY0" fmla="*/ 2085975 h 2085975"/>
              <a:gd name="connsiteX1" fmla="*/ 3040923 w 5565048"/>
              <a:gd name="connsiteY1" fmla="*/ 1276350 h 2085975"/>
              <a:gd name="connsiteX2" fmla="*/ 2031273 w 5565048"/>
              <a:gd name="connsiteY2" fmla="*/ 923925 h 2085975"/>
              <a:gd name="connsiteX3" fmla="*/ 2448 w 5565048"/>
              <a:gd name="connsiteY3" fmla="*/ 428625 h 2085975"/>
              <a:gd name="connsiteX4" fmla="*/ 1583598 w 5565048"/>
              <a:gd name="connsiteY4" fmla="*/ 19050 h 2085975"/>
              <a:gd name="connsiteX5" fmla="*/ 1583598 w 5565048"/>
              <a:gd name="connsiteY5" fmla="*/ 19050 h 2085975"/>
              <a:gd name="connsiteX6" fmla="*/ 1678848 w 5565048"/>
              <a:gd name="connsiteY6" fmla="*/ 0 h 208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5048" h="2085975">
                <a:moveTo>
                  <a:pt x="5565048" y="2085975"/>
                </a:moveTo>
                <a:lnTo>
                  <a:pt x="3040923" y="1276350"/>
                </a:lnTo>
                <a:cubicBezTo>
                  <a:pt x="2451960" y="1082675"/>
                  <a:pt x="2537685" y="1065212"/>
                  <a:pt x="2031273" y="923925"/>
                </a:cubicBezTo>
                <a:cubicBezTo>
                  <a:pt x="1524860" y="782637"/>
                  <a:pt x="77061" y="579438"/>
                  <a:pt x="2448" y="428625"/>
                </a:cubicBezTo>
                <a:cubicBezTo>
                  <a:pt x="-72165" y="277812"/>
                  <a:pt x="1583598" y="19050"/>
                  <a:pt x="1583598" y="19050"/>
                </a:cubicBezTo>
                <a:lnTo>
                  <a:pt x="1583598" y="19050"/>
                </a:lnTo>
                <a:lnTo>
                  <a:pt x="1678848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2007669" y="2809875"/>
            <a:ext cx="6431481" cy="2416966"/>
          </a:xfrm>
          <a:custGeom>
            <a:avLst/>
            <a:gdLst>
              <a:gd name="connsiteX0" fmla="*/ 6431481 w 6431481"/>
              <a:gd name="connsiteY0" fmla="*/ 2209800 h 2416966"/>
              <a:gd name="connsiteX1" fmla="*/ 4402656 w 6431481"/>
              <a:gd name="connsiteY1" fmla="*/ 2362200 h 2416966"/>
              <a:gd name="connsiteX2" fmla="*/ 2059506 w 6431481"/>
              <a:gd name="connsiteY2" fmla="*/ 1390650 h 2416966"/>
              <a:gd name="connsiteX3" fmla="*/ 2106 w 6431481"/>
              <a:gd name="connsiteY3" fmla="*/ 733425 h 2416966"/>
              <a:gd name="connsiteX4" fmla="*/ 2440506 w 6431481"/>
              <a:gd name="connsiteY4" fmla="*/ 0 h 241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1481" h="2416966">
                <a:moveTo>
                  <a:pt x="6431481" y="2209800"/>
                </a:moveTo>
                <a:cubicBezTo>
                  <a:pt x="5781399" y="2354262"/>
                  <a:pt x="5131318" y="2498725"/>
                  <a:pt x="4402656" y="2362200"/>
                </a:cubicBezTo>
                <a:cubicBezTo>
                  <a:pt x="3673993" y="2225675"/>
                  <a:pt x="2792931" y="1662112"/>
                  <a:pt x="2059506" y="1390650"/>
                </a:cubicBezTo>
                <a:cubicBezTo>
                  <a:pt x="1326081" y="1119188"/>
                  <a:pt x="-61394" y="965200"/>
                  <a:pt x="2106" y="733425"/>
                </a:cubicBezTo>
                <a:cubicBezTo>
                  <a:pt x="65606" y="501650"/>
                  <a:pt x="1253056" y="250825"/>
                  <a:pt x="2440506" y="0"/>
                </a:cubicBezTo>
              </a:path>
            </a:pathLst>
          </a:custGeom>
          <a:noFill/>
          <a:ln>
            <a:solidFill>
              <a:srgbClr val="21FF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Осыпь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Picture 4" descr="схема осыпного конус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314016"/>
            <a:ext cx="5330552" cy="434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16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Морена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 descr="https://studfiles.net/html/17134/961/html_DaAsQwEsA4.xbpa/img-jj7Jw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07" y="1214130"/>
            <a:ext cx="7741464" cy="456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5787" y="6062145"/>
            <a:ext cx="8281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А – боковая; Б – срединная; В – внутренняя; Д – донная; С – конечная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941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 descr="https://pp.vk.me/c615821/v615821970/658d/jeyYBEcV7Z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469479"/>
            <a:ext cx="575310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38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9032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склону: тактика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475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Каски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Движение плотной группой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Друг 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под другом не ходим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Вешать 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перила проблематично - </a:t>
            </a: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негде закрепить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, веревка срывает камни.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Ботинки 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с жесткой подошвой. Не </a:t>
            </a: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кроссовки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! Фонарики</a:t>
            </a: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</a:rPr>
              <a:t>Лучше - по гребню, чем по </a:t>
            </a:r>
            <a:r>
              <a:rPr lang="ru-RU" sz="2400" dirty="0" smtClean="0">
                <a:solidFill>
                  <a:srgbClr val="222222"/>
                </a:solidFill>
              </a:rPr>
              <a:t>ложбине</a:t>
            </a:r>
            <a:endParaRPr lang="ru-RU" sz="2400" dirty="0">
              <a:solidFill>
                <a:srgbClr val="222222"/>
              </a:solidFill>
            </a:endParaRPr>
          </a:p>
        </p:txBody>
      </p:sp>
      <p:pic>
        <p:nvPicPr>
          <p:cNvPr id="3074" name="Picture 2" descr="https://pp.vk.me/c615821/v615821065/5bf2/r-1Nhzzlqu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5310" y="1207343"/>
            <a:ext cx="3070052" cy="498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24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152508"/>
            <a:ext cx="7341463" cy="522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5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9032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склону: тактика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122" name="Picture 2" descr="ПЕРЕДВИЖЕНИЕ ПО ТРОПАМ, ТРАВЯНИСТЫМ СКЛОНАМ, ОСЫПЯМ И МОРЕНА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18" y="1469479"/>
            <a:ext cx="7702098" cy="445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67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980003"/>
              </p:ext>
            </p:extLst>
          </p:nvPr>
        </p:nvGraphicFramePr>
        <p:xfrm>
          <a:off x="1524799" y="1786450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Мелкая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Крупная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Горизонталь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Траверс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Подъем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Спуск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42558"/>
              </p:ext>
            </p:extLst>
          </p:nvPr>
        </p:nvGraphicFramePr>
        <p:xfrm>
          <a:off x="1515580" y="4437112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Мелкая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Крупная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Горизонталь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Траверс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Подъем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Спуск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Содержимое 2"/>
          <p:cNvSpPr txBox="1">
            <a:spLocks/>
          </p:cNvSpPr>
          <p:nvPr/>
        </p:nvSpPr>
        <p:spPr>
          <a:xfrm>
            <a:off x="2627784" y="1286288"/>
            <a:ext cx="3888432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Слежавшаяся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627784" y="3912840"/>
            <a:ext cx="3888432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Живая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3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003412"/>
              </p:ext>
            </p:extLst>
          </p:nvPr>
        </p:nvGraphicFramePr>
        <p:xfrm>
          <a:off x="1524799" y="1786450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Мелкая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Крупная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Горизонталь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Траверс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Подъем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Спуск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15086"/>
              </p:ext>
            </p:extLst>
          </p:nvPr>
        </p:nvGraphicFramePr>
        <p:xfrm>
          <a:off x="1515580" y="4437112"/>
          <a:ext cx="6096000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Мелкая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Средняя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Крупная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216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Горизонталь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Траверс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Подъем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Спуск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21FF2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Содержимое 2"/>
          <p:cNvSpPr txBox="1">
            <a:spLocks/>
          </p:cNvSpPr>
          <p:nvPr/>
        </p:nvSpPr>
        <p:spPr>
          <a:xfrm>
            <a:off x="2627784" y="1286288"/>
            <a:ext cx="3888432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Слежавшаяся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627784" y="3912840"/>
            <a:ext cx="3888432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Живая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563" y="5233574"/>
            <a:ext cx="1012749" cy="93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3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Содержание  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Горные тропы</a:t>
            </a:r>
          </a:p>
          <a:p>
            <a:pPr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Травянистые склоны</a:t>
            </a:r>
          </a:p>
          <a:p>
            <a:pPr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Осыпные склоны</a:t>
            </a:r>
          </a:p>
          <a:p>
            <a:pPr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Конгломерат</a:t>
            </a:r>
          </a:p>
          <a:p>
            <a:pPr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Скалы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осыпному склону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52508"/>
            <a:ext cx="8753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9032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мелкой осыпи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4898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Размером с кулак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Горизонталь: как правило тропа, высохшее русло реки. Слежавшаяся.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Траверс</a:t>
            </a: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: тропить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, делать ступени.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Подъем: шаг вперед, два шага назад. Лучше вниз.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Спуск: лифт. Едем вместе с осыпью, периодически переставляя ногами.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906" y="1392415"/>
            <a:ext cx="2798545" cy="462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2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9032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</a:t>
            </a:r>
            <a:r>
              <a:rPr lang="ru-RU" dirty="0" smtClean="0"/>
              <a:t>средней осыпи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48985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22222"/>
                </a:solidFill>
                <a:latin typeface="+mj-lt"/>
              </a:rPr>
              <a:t>Размером с ботинок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22222"/>
                </a:solidFill>
                <a:latin typeface="+mj-lt"/>
              </a:rPr>
              <a:t>Всегда быть готовым к тому, что камень - живой. Умертвлять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22222"/>
                </a:solidFill>
                <a:latin typeface="+mj-lt"/>
              </a:rPr>
              <a:t>Горизонталь: как правило, слежавшаяся.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22222"/>
                </a:solidFill>
                <a:latin typeface="+mj-lt"/>
              </a:rPr>
              <a:t>Подъем, спуск по слежавшейся - траверсами. Помним общие правила передвижения по осыпям.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22222"/>
                </a:solidFill>
                <a:latin typeface="+mj-lt"/>
              </a:rPr>
              <a:t>Подъем по живой - как по мелкой, только труднее ногу ставить. Но меньше ползет.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22222"/>
                </a:solidFill>
                <a:latin typeface="+mj-lt"/>
              </a:rPr>
              <a:t>Спуск по живой - тоже можно лифт. Часто мелко-средняя смесь. Периодически передвигаться в сторону, чтобы пропустить камни.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687" y="1412776"/>
            <a:ext cx="23526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8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9032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крупной осыпи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48985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Размером - от чемодана. Очень крупная - до 3 метров в диаметре.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На живую не лезть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Присутствуют элементы лазания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Не терять потенциальную энергию, просчитывать на несколько шагов вперед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0712" y="1469479"/>
            <a:ext cx="29146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8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Передвижение по конгломерату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154" y="1141747"/>
            <a:ext cx="3063208" cy="51675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7053" y="1218104"/>
            <a:ext cx="48985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Прессованный песок с камнями.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Лучше избегать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Как правило, очень крутой (45°-90°)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Опасен в дождь</a:t>
            </a:r>
          </a:p>
        </p:txBody>
      </p:sp>
    </p:spTree>
    <p:extLst>
      <p:ext uri="{BB962C8B-B14F-4D97-AF65-F5344CB8AC3E}">
        <p14:creationId xmlns:p14="http://schemas.microsoft.com/office/powerpoint/2010/main" val="330346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</a:t>
            </a:r>
            <a:r>
              <a:rPr lang="ru-RU" dirty="0" smtClean="0"/>
              <a:t>скалам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7053" y="1218104"/>
            <a:ext cx="48985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Можно делать надежную страховку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На мокрые лучше не соваться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Работают только ноги. Руки - только равновесие, не подтягиваться.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Постоянно 3 точки опоры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152508"/>
            <a:ext cx="2675210" cy="511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410672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</a:t>
            </a:r>
            <a:r>
              <a:rPr lang="ru-RU" dirty="0" smtClean="0"/>
              <a:t>скалам: фактор рывка</a:t>
            </a:r>
            <a:endParaRPr lang="ru-RU" dirty="0"/>
          </a:p>
        </p:txBody>
      </p:sp>
      <p:pic>
        <p:nvPicPr>
          <p:cNvPr id="8" name="Picture 2" descr="http://www.mountain.ru/img.php?src=/article/article_img/5086/f_2.jpg&amp;gif=0&amp;width=500&amp;height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24928"/>
            <a:ext cx="476250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2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482680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</a:t>
            </a:r>
            <a:r>
              <a:rPr lang="ru-RU" dirty="0" smtClean="0"/>
              <a:t>скалам: фактор рывка</a:t>
            </a:r>
            <a:endParaRPr lang="ru-RU" dirty="0"/>
          </a:p>
        </p:txBody>
      </p:sp>
      <p:pic>
        <p:nvPicPr>
          <p:cNvPr id="2050" name="Picture 2" descr="ÐÐ°ÑÑÐ¸Ð½ÐºÐ¸ Ð¿Ð¾ Ð·Ð°Ð¿ÑÐ¾ÑÑ ÑÐ°ÐºÑÐ¾Ñ ÑÑÐ²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205262"/>
            <a:ext cx="7244790" cy="452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35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5"/>
            <a:ext cx="6842720" cy="9599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Снаряжение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80057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Arial" panose="020B0604020202020204" pitchFamily="34" charset="0"/>
              </a:rPr>
              <a:t>Ботинки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Arial" panose="020B0604020202020204" pitchFamily="34" charset="0"/>
              </a:rPr>
              <a:t>Каска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Arial" panose="020B0604020202020204" pitchFamily="34" charset="0"/>
              </a:rPr>
              <a:t>Одежда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Arial" panose="020B0604020202020204" pitchFamily="34" charset="0"/>
              </a:rPr>
              <a:t>Палки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Arial" panose="020B0604020202020204" pitchFamily="34" charset="0"/>
              </a:rPr>
              <a:t>Ледоруб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cs typeface="Arial" panose="020B0604020202020204" pitchFamily="34" charset="0"/>
              </a:rPr>
              <a:t>Рюкзак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 smtClean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05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Определяем крутизну 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Как правило, склон кажется круче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 descr="https://pp.vk.me/c615821/v615821112/55aa/5fN7ZNH7bA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004145"/>
            <a:ext cx="2253090" cy="300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988840"/>
            <a:ext cx="3143250" cy="3019425"/>
          </a:xfrm>
          <a:prstGeom prst="rect">
            <a:avLst/>
          </a:prstGeom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3131840" y="3236416"/>
            <a:ext cx="748613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30°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7866749" y="3236416"/>
            <a:ext cx="748613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90°</a:t>
            </a: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755576" y="5280794"/>
            <a:ext cx="7319986" cy="1232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80°: склон кажется вертикальным</a:t>
            </a:r>
          </a:p>
          <a:p>
            <a:pPr marL="0" indent="0">
              <a:lnSpc>
                <a:spcPct val="150000"/>
              </a:lnSpc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0°: кажется, что нависает</a:t>
            </a:r>
          </a:p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50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Определяем крутизну 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Как определить крутизну склона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88" y="1988840"/>
            <a:ext cx="8040893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2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115064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Передвижение по тропам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6115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Оптимальный вариант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Скотские тропы - выбирать </a:t>
            </a:r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лучшую</a:t>
            </a:r>
            <a:endParaRPr lang="ru-RU" sz="2400" dirty="0">
              <a:solidFill>
                <a:srgbClr val="222222"/>
              </a:solidFill>
              <a:latin typeface="+mj-lt"/>
            </a:endParaRPr>
          </a:p>
        </p:txBody>
      </p:sp>
      <p:pic>
        <p:nvPicPr>
          <p:cNvPr id="7" name="Picture 4" descr="Ри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2031" y="3526945"/>
            <a:ext cx="3959225" cy="228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9600" y="4344399"/>
            <a:ext cx="31332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+mj-lt"/>
              </a:rPr>
              <a:t>Тропы неидеальны, </a:t>
            </a:r>
            <a:endParaRPr lang="ru-RU" sz="2400" dirty="0" smtClean="0">
              <a:solidFill>
                <a:srgbClr val="222222"/>
              </a:solidFill>
              <a:latin typeface="+mj-lt"/>
            </a:endParaRPr>
          </a:p>
          <a:p>
            <a:r>
              <a:rPr lang="ru-RU" sz="2400" dirty="0" smtClean="0">
                <a:solidFill>
                  <a:srgbClr val="222222"/>
                </a:solidFill>
                <a:latin typeface="+mj-lt"/>
              </a:rPr>
              <a:t>не </a:t>
            </a:r>
            <a:r>
              <a:rPr lang="ru-RU" sz="2400" dirty="0">
                <a:solidFill>
                  <a:srgbClr val="222222"/>
                </a:solidFill>
                <a:latin typeface="+mj-lt"/>
              </a:rPr>
              <a:t>терять </a:t>
            </a:r>
            <a:r>
              <a:rPr lang="ru-RU" sz="2400" dirty="0" err="1">
                <a:solidFill>
                  <a:srgbClr val="222222"/>
                </a:solidFill>
                <a:latin typeface="+mj-lt"/>
              </a:rPr>
              <a:t>mgh</a:t>
            </a:r>
            <a:endParaRPr lang="ru-RU" sz="2400" dirty="0">
              <a:solidFill>
                <a:srgbClr val="22222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813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842720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Скотские тропы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51" y="1469479"/>
            <a:ext cx="8305080" cy="486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0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6"/>
            <a:ext cx="6842720" cy="642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травянистому </a:t>
            </a:r>
            <a:r>
              <a:rPr lang="ru-RU" dirty="0" smtClean="0"/>
              <a:t>склону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91" y="1752170"/>
            <a:ext cx="8043771" cy="15925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693" y="3789041"/>
            <a:ext cx="8049669" cy="228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5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DAD46E-B077-46A3-9A30-4AE3F2A1AD6F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509565"/>
            <a:ext cx="6842720" cy="9599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96969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Передвижение по травянистому </a:t>
            </a:r>
            <a:r>
              <a:rPr lang="ru-RU" dirty="0" smtClean="0"/>
              <a:t>склону</a:t>
            </a:r>
            <a:r>
              <a:rPr lang="en-US" dirty="0" smtClean="0"/>
              <a:t>: </a:t>
            </a:r>
            <a:r>
              <a:rPr lang="ru-RU" dirty="0" smtClean="0"/>
              <a:t>опасности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7053" y="1207343"/>
            <a:ext cx="7319986" cy="524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469479"/>
            <a:ext cx="80057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cs typeface="Arial" panose="020B0604020202020204" pitchFamily="34" charset="0"/>
              </a:rPr>
              <a:t>Животные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cs typeface="Arial" panose="020B0604020202020204" pitchFamily="34" charset="0"/>
              </a:rPr>
              <a:t>Ядовитые насекомые и растения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cs typeface="Arial" panose="020B0604020202020204" pitchFamily="34" charset="0"/>
              </a:rPr>
              <a:t>Аллергия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cs typeface="Arial" panose="020B0604020202020204" pitchFamily="34" charset="0"/>
              </a:rPr>
              <a:t>Камни: не видны, летят бесшумно.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cs typeface="Arial" panose="020B0604020202020204" pitchFamily="34" charset="0"/>
              </a:rPr>
              <a:t>Мокрая высокая трава: возможно, понадобятся кошки.</a:t>
            </a:r>
          </a:p>
        </p:txBody>
      </p:sp>
    </p:spTree>
    <p:extLst>
      <p:ext uri="{BB962C8B-B14F-4D97-AF65-F5344CB8AC3E}">
        <p14:creationId xmlns:p14="http://schemas.microsoft.com/office/powerpoint/2010/main" val="151690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338C52AC698C044AEDBA1CA634F17F0" ma:contentTypeVersion="0" ma:contentTypeDescription="Создание документа." ma:contentTypeScope="" ma:versionID="3aa73c8c26b905a98278095ee933586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120e9e3298e00ff633e9e33b5f2370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84A44D-D4F9-48D0-B25D-3C36AD4CCD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47FCEF-8CBC-414E-98AF-06A91747B878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54598DE-B31A-4F84-B3EC-92AFFE83F6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12484</TotalTime>
  <Words>1507</Words>
  <Application>Microsoft Office PowerPoint</Application>
  <PresentationFormat>On-screen Show (4:3)</PresentationFormat>
  <Paragraphs>248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arial</vt:lpstr>
      <vt:lpstr>Calibri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Dvoynev‚ Aleksandr</cp:lastModifiedBy>
  <cp:revision>182</cp:revision>
  <dcterms:created xsi:type="dcterms:W3CDTF">2011-11-06T11:17:27Z</dcterms:created>
  <dcterms:modified xsi:type="dcterms:W3CDTF">2018-05-28T13:37:40Z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0x010100B338C52AC698C044AEDBA1CA634F17F0</vt:lpwstr>
  </property>
</Properties>
</file>